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7" r:id="rId3"/>
    <p:sldMasterId id="2147483700" r:id="rId4"/>
  </p:sldMasterIdLst>
  <p:sldIdLst>
    <p:sldId id="256" r:id="rId5"/>
    <p:sldId id="257" r:id="rId6"/>
    <p:sldId id="266" r:id="rId7"/>
    <p:sldId id="258" r:id="rId8"/>
    <p:sldId id="262" r:id="rId9"/>
    <p:sldId id="259" r:id="rId10"/>
    <p:sldId id="263" r:id="rId11"/>
    <p:sldId id="268" r:id="rId12"/>
    <p:sldId id="261" r:id="rId13"/>
    <p:sldId id="267" r:id="rId14"/>
    <p:sldId id="260" r:id="rId15"/>
    <p:sldId id="265" r:id="rId16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Nokia - Connecting Peopl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06422" y="1502858"/>
            <a:ext cx="4935429" cy="4187676"/>
          </a:xfrm>
          <a:prstGeom prst="rect">
            <a:avLst/>
          </a:prstGeom>
          <a:solidFill>
            <a:srgbClr val="8CC5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3" y="1928777"/>
            <a:ext cx="4348997" cy="14734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527803" y="3678865"/>
            <a:ext cx="4714048" cy="712382"/>
          </a:xfrm>
        </p:spPr>
        <p:txBody>
          <a:bodyPr anchor="ctr" anchorCtr="0"/>
          <a:lstStyle>
            <a:lvl1pPr algn="l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Course name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523886" y="5011108"/>
            <a:ext cx="4717965" cy="61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 baseline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fr-FR" sz="2000" dirty="0" err="1"/>
              <a:t>Technology</a:t>
            </a:r>
            <a:r>
              <a:rPr lang="fr-FR" sz="2000" dirty="0"/>
              <a:t> </a:t>
            </a:r>
            <a:r>
              <a:rPr lang="fr-FR" sz="2000" baseline="0" dirty="0" err="1"/>
              <a:t>Oriented</a:t>
            </a:r>
            <a:r>
              <a:rPr lang="fr-FR" sz="2000" baseline="0" dirty="0"/>
              <a:t> Course</a:t>
            </a:r>
            <a:endParaRPr lang="en-US" sz="2000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3886" y="4455816"/>
            <a:ext cx="4717965" cy="49149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4382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22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48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7965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030819" y="1648047"/>
            <a:ext cx="7974418" cy="3732027"/>
          </a:xfrm>
          <a:prstGeom prst="rect">
            <a:avLst/>
          </a:prstGeom>
          <a:solidFill>
            <a:srgbClr val="8CC5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56" y="2379285"/>
            <a:ext cx="6698744" cy="2269549"/>
          </a:xfrm>
          <a:prstGeom prst="rect">
            <a:avLst/>
          </a:prstGeom>
        </p:spPr>
      </p:pic>
      <p:pic>
        <p:nvPicPr>
          <p:cNvPr id="5" name="Picture 2" descr="Nokia - Connecting Peop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955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06422" y="1502858"/>
            <a:ext cx="4935429" cy="4187676"/>
          </a:xfrm>
          <a:prstGeom prst="rect">
            <a:avLst/>
          </a:prstGeom>
          <a:solidFill>
            <a:srgbClr val="FC5A1C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3" y="1928777"/>
            <a:ext cx="4348997" cy="147345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7803" y="3678865"/>
            <a:ext cx="4714048" cy="712382"/>
          </a:xfrm>
        </p:spPr>
        <p:txBody>
          <a:bodyPr anchor="ctr" anchorCtr="0"/>
          <a:lstStyle>
            <a:lvl1pPr algn="l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Course name</a:t>
            </a:r>
          </a:p>
        </p:txBody>
      </p:sp>
      <p:sp>
        <p:nvSpPr>
          <p:cNvPr id="10" name="Title 1"/>
          <p:cNvSpPr txBox="1">
            <a:spLocks/>
          </p:cNvSpPr>
          <p:nvPr userDrawn="1"/>
        </p:nvSpPr>
        <p:spPr bwMode="auto">
          <a:xfrm>
            <a:off x="523886" y="5011108"/>
            <a:ext cx="4717965" cy="61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 baseline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fr-FR" sz="2000" dirty="0"/>
              <a:t>Soft</a:t>
            </a:r>
            <a:r>
              <a:rPr lang="fr-FR" sz="2000" baseline="0" dirty="0"/>
              <a:t> </a:t>
            </a:r>
            <a:r>
              <a:rPr lang="fr-FR" sz="2000" baseline="0" dirty="0" err="1"/>
              <a:t>Skills</a:t>
            </a:r>
            <a:r>
              <a:rPr lang="fr-FR" sz="2000" baseline="0" dirty="0"/>
              <a:t> Course</a:t>
            </a:r>
            <a:endParaRPr lang="en-US" sz="2000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3886" y="4455816"/>
            <a:ext cx="4717965" cy="49149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</p:txBody>
      </p:sp>
      <p:pic>
        <p:nvPicPr>
          <p:cNvPr id="12" name="Picture 2" descr="Nokia - Connecting People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28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321981" y="1696521"/>
            <a:ext cx="9144000" cy="2387600"/>
          </a:xfr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Module/Section name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21981" y="4176196"/>
            <a:ext cx="9144000" cy="1342102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14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836454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773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7372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0318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321981" y="1696521"/>
            <a:ext cx="9144000" cy="2387600"/>
          </a:xfr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Module/Section name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321981" y="4176196"/>
            <a:ext cx="9144000" cy="1342102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4993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5015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64A631-16D6-43B4-B2B8-D2745A41FD18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15E68E-E3E4-4B3B-9DD9-8BEA9652893A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9308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77A75F-FB30-4710-9869-B489172D46C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933520-7A52-484E-BFBD-AFAC9220AB40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9650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A7ED98-BF65-4219-A702-3CEB65FCBC97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69EF77-C37C-43FD-9AED-8A1284AD8B2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4575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9A2D49-05E1-4B07-ABF1-0706D4308DE0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3/27/2016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CEDEEC-C314-4E1F-8A03-BB2B19611930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0903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030819" y="1648047"/>
            <a:ext cx="7974418" cy="3732027"/>
          </a:xfrm>
          <a:prstGeom prst="rect">
            <a:avLst/>
          </a:prstGeom>
          <a:solidFill>
            <a:srgbClr val="FC5A1C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56" y="2379285"/>
            <a:ext cx="6698744" cy="2269549"/>
          </a:xfrm>
          <a:prstGeom prst="rect">
            <a:avLst/>
          </a:prstGeom>
        </p:spPr>
      </p:pic>
      <p:pic>
        <p:nvPicPr>
          <p:cNvPr id="5" name="Picture 2" descr="Nokia - Connecting People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186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okia - Connecting People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 userDrawn="1"/>
        </p:nvSpPr>
        <p:spPr>
          <a:xfrm>
            <a:off x="306422" y="1502858"/>
            <a:ext cx="4935429" cy="4187676"/>
          </a:xfrm>
          <a:prstGeom prst="rect">
            <a:avLst/>
          </a:prstGeom>
          <a:solidFill>
            <a:srgbClr val="009AD0">
              <a:alpha val="9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3" y="1928777"/>
            <a:ext cx="4348997" cy="147345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27803" y="3678865"/>
            <a:ext cx="4714048" cy="712382"/>
          </a:xfrm>
        </p:spPr>
        <p:txBody>
          <a:bodyPr anchor="ctr" anchorCtr="0"/>
          <a:lstStyle>
            <a:lvl1pPr algn="l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Course name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 bwMode="auto">
          <a:xfrm>
            <a:off x="523886" y="5011108"/>
            <a:ext cx="4717965" cy="61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 baseline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fr-FR" sz="2000" dirty="0"/>
              <a:t>SME &amp; </a:t>
            </a:r>
            <a:r>
              <a:rPr lang="fr-FR" sz="2000" dirty="0" err="1"/>
              <a:t>Entrepreneurship</a:t>
            </a:r>
            <a:r>
              <a:rPr lang="fr-FR" sz="2000" baseline="0" dirty="0"/>
              <a:t> Course</a:t>
            </a:r>
            <a:endParaRPr lang="en-US" sz="2000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3886" y="4455816"/>
            <a:ext cx="4717965" cy="49149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335324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321981" y="1696521"/>
            <a:ext cx="9144000" cy="2387600"/>
          </a:xfr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Module/Section name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21981" y="4176196"/>
            <a:ext cx="9144000" cy="1342102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3238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959016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8138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51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01638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19030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37018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4477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05392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77038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925479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030819" y="1648047"/>
            <a:ext cx="7974418" cy="3732027"/>
          </a:xfrm>
          <a:prstGeom prst="rect">
            <a:avLst/>
          </a:prstGeom>
          <a:solidFill>
            <a:srgbClr val="009AD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56" y="2379285"/>
            <a:ext cx="6698744" cy="2269549"/>
          </a:xfrm>
          <a:prstGeom prst="rect">
            <a:avLst/>
          </a:prstGeom>
        </p:spPr>
      </p:pic>
      <p:pic>
        <p:nvPicPr>
          <p:cNvPr id="5" name="Picture 2" descr="Nokia - Connecting People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62387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Nokia - Connecting People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306422" y="1502858"/>
            <a:ext cx="4935429" cy="4187676"/>
          </a:xfrm>
          <a:prstGeom prst="rect">
            <a:avLst/>
          </a:prstGeom>
          <a:solidFill>
            <a:srgbClr val="FFC00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03" y="1928777"/>
            <a:ext cx="4348997" cy="147345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27803" y="3678865"/>
            <a:ext cx="4714048" cy="712382"/>
          </a:xfrm>
        </p:spPr>
        <p:txBody>
          <a:bodyPr anchor="ctr" anchorCtr="0"/>
          <a:lstStyle>
            <a:lvl1pPr algn="l"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Course name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 bwMode="auto">
          <a:xfrm>
            <a:off x="523886" y="5011108"/>
            <a:ext cx="4717965" cy="615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 kern="1200" baseline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l"/>
            <a:r>
              <a:rPr lang="fr-FR" sz="2000" dirty="0"/>
              <a:t>Sales </a:t>
            </a:r>
            <a:r>
              <a:rPr lang="fr-FR" sz="2000" dirty="0" err="1"/>
              <a:t>Skills</a:t>
            </a:r>
            <a:r>
              <a:rPr lang="fr-FR" sz="2000" dirty="0"/>
              <a:t> </a:t>
            </a:r>
            <a:r>
              <a:rPr lang="fr-FR" sz="2000" baseline="0" dirty="0"/>
              <a:t>Course</a:t>
            </a:r>
            <a:endParaRPr lang="en-US" sz="200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3886" y="4455816"/>
            <a:ext cx="4717965" cy="49149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529073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321981" y="1696521"/>
            <a:ext cx="9144000" cy="2387600"/>
          </a:xfr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Module/Section name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21981" y="4176196"/>
            <a:ext cx="9144000" cy="1342102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6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39759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1642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B3E5B98-FE53-43FE-96BF-4F59E7AD7C47}" type="datetimeFigureOut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>
                <a:defRPr/>
              </a:pPr>
              <a:t>3/27/2016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4B3F6F20-FC0A-4D45-A343-77302A8A0052}" type="slidenum">
              <a:rPr lang="en-US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4295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31705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89011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520911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952685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42085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030819" y="1648047"/>
            <a:ext cx="7974418" cy="3732027"/>
          </a:xfrm>
          <a:prstGeom prst="rect">
            <a:avLst/>
          </a:prstGeom>
          <a:solidFill>
            <a:schemeClr val="accent1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56" y="2379285"/>
            <a:ext cx="6698744" cy="2269549"/>
          </a:xfrm>
          <a:prstGeom prst="rect">
            <a:avLst/>
          </a:prstGeom>
        </p:spPr>
      </p:pic>
      <p:pic>
        <p:nvPicPr>
          <p:cNvPr id="4" name="Picture 2" descr="Nokia - Connecting People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89" y="106328"/>
            <a:ext cx="1198712" cy="4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47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69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61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5781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0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235E706-2A21-40BC-9B0B-4FB6B5025656}" type="datetimeFigureOut">
              <a:rPr lang="en-US" smtClean="0"/>
              <a:t>3/27/2016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2202"/>
            <a:ext cx="41148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42202"/>
            <a:ext cx="2743200" cy="17927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FB09C6-8D32-4F43-9FC4-5F93F7DD7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7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7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11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image" Target="../media/image15.jpg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06572" y="226901"/>
            <a:ext cx="10515600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7079" y="1467293"/>
            <a:ext cx="11066721" cy="4709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7161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kern="1200">
          <a:solidFill>
            <a:schemeClr val="accent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40242" y="365126"/>
            <a:ext cx="11013558" cy="644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40242" y="1403498"/>
            <a:ext cx="11013558" cy="4773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803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kern="1200">
          <a:solidFill>
            <a:srgbClr val="FC5A1C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50874" y="365125"/>
            <a:ext cx="11002926" cy="666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0874" y="1435395"/>
            <a:ext cx="11002926" cy="4284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7971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kern="1200">
          <a:solidFill>
            <a:schemeClr val="accent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82772" y="365126"/>
            <a:ext cx="10971028" cy="793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2772" y="1825625"/>
            <a:ext cx="10971028" cy="3905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3346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kern="1200">
          <a:solidFill>
            <a:schemeClr val="accent2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•"/>
        <a:defRPr kern="1200">
          <a:solidFill>
            <a:schemeClr val="tx1">
              <a:lumMod val="65000"/>
              <a:lumOff val="3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Development Basics - </a:t>
            </a:r>
            <a:r>
              <a:rPr lang="ar-EG" dirty="0"/>
              <a:t>باللغة العربية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Ayman El-Ghazali</a:t>
            </a:r>
          </a:p>
        </p:txBody>
      </p:sp>
    </p:spTree>
    <p:extLst>
      <p:ext uri="{BB962C8B-B14F-4D97-AF65-F5344CB8AC3E}">
        <p14:creationId xmlns:p14="http://schemas.microsoft.com/office/powerpoint/2010/main" val="81693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Execute when a data modification is made to a specific table</a:t>
            </a:r>
          </a:p>
          <a:p>
            <a:r>
              <a:rPr lang="en-US" dirty="0"/>
              <a:t>Can cause performance problems since they are considered whenever a modification is made on the table data</a:t>
            </a:r>
          </a:p>
          <a:p>
            <a:r>
              <a:rPr lang="en-US" dirty="0"/>
              <a:t>Basic Syntax:</a:t>
            </a:r>
            <a:br>
              <a:rPr lang="en-US" dirty="0"/>
            </a:br>
            <a:r>
              <a:rPr lang="en-US" dirty="0"/>
              <a:t>CREATE TRIGGER [ </a:t>
            </a:r>
            <a:r>
              <a:rPr lang="en-US" dirty="0" err="1"/>
              <a:t>schema_name</a:t>
            </a:r>
            <a:r>
              <a:rPr lang="en-US" dirty="0"/>
              <a:t> . ]</a:t>
            </a:r>
            <a:r>
              <a:rPr lang="en-US" dirty="0" err="1"/>
              <a:t>trigger_name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ON { table | view } </a:t>
            </a:r>
            <a:br>
              <a:rPr lang="en-US" dirty="0"/>
            </a:br>
            <a:r>
              <a:rPr lang="en-US" dirty="0"/>
              <a:t>{ FOR | AFTER | INSTEAD OF } </a:t>
            </a:r>
            <a:br>
              <a:rPr lang="en-US" dirty="0"/>
            </a:br>
            <a:r>
              <a:rPr lang="en-US" dirty="0"/>
              <a:t>{ [ INSERT ] [ , ] [ UPDATE ] [ , ] [ DELETE ] } </a:t>
            </a:r>
            <a:br>
              <a:rPr lang="en-US" dirty="0"/>
            </a:br>
            <a:r>
              <a:rPr lang="en-US" dirty="0"/>
              <a:t>AS { </a:t>
            </a:r>
            <a:r>
              <a:rPr lang="en-US" dirty="0" err="1"/>
              <a:t>sql_statement</a:t>
            </a:r>
            <a:r>
              <a:rPr lang="en-US" dirty="0"/>
              <a:t>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5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Stored Procedures, Functions, and Triggers</a:t>
            </a:r>
          </a:p>
        </p:txBody>
      </p:sp>
    </p:spTree>
    <p:extLst>
      <p:ext uri="{BB962C8B-B14F-4D97-AF65-F5344CB8AC3E}">
        <p14:creationId xmlns:p14="http://schemas.microsoft.com/office/powerpoint/2010/main" val="164572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50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DML &amp; DDL</a:t>
            </a:r>
          </a:p>
          <a:p>
            <a:r>
              <a:rPr lang="en-US" dirty="0"/>
              <a:t>Tables &amp; Views</a:t>
            </a:r>
          </a:p>
          <a:p>
            <a:r>
              <a:rPr lang="en-US" dirty="0"/>
              <a:t>CTEs</a:t>
            </a:r>
          </a:p>
          <a:p>
            <a:r>
              <a:rPr lang="en-US" dirty="0"/>
              <a:t>Variables and Temporary Objects</a:t>
            </a:r>
          </a:p>
          <a:p>
            <a:r>
              <a:rPr lang="en-US" dirty="0"/>
              <a:t>Stored Procedures &amp; Functions</a:t>
            </a:r>
          </a:p>
          <a:p>
            <a:r>
              <a:rPr lang="en-US" dirty="0"/>
              <a:t>Triggers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43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DML &amp; DDL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DML – Data Manipulation Language</a:t>
            </a:r>
          </a:p>
          <a:p>
            <a:pPr lvl="1"/>
            <a:r>
              <a:rPr lang="en-US" dirty="0"/>
              <a:t>INSERT, UPDATE, DELETE</a:t>
            </a:r>
          </a:p>
          <a:p>
            <a:r>
              <a:rPr lang="en-US" dirty="0"/>
              <a:t>DDL – Data Definition Language</a:t>
            </a:r>
          </a:p>
          <a:p>
            <a:pPr lvl="1"/>
            <a:r>
              <a:rPr lang="en-US" dirty="0"/>
              <a:t>CREATE, ALTER, DROP</a:t>
            </a:r>
          </a:p>
        </p:txBody>
      </p:sp>
    </p:spTree>
    <p:extLst>
      <p:ext uri="{BB962C8B-B14F-4D97-AF65-F5344CB8AC3E}">
        <p14:creationId xmlns:p14="http://schemas.microsoft.com/office/powerpoint/2010/main" val="124544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&amp;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Store data with various data types</a:t>
            </a:r>
          </a:p>
          <a:p>
            <a:r>
              <a:rPr lang="en-US" dirty="0"/>
              <a:t>Can be indexed</a:t>
            </a:r>
          </a:p>
          <a:p>
            <a:r>
              <a:rPr lang="en-US" dirty="0"/>
              <a:t>Can be Partitioned</a:t>
            </a:r>
          </a:p>
          <a:p>
            <a:r>
              <a:rPr lang="en-US" dirty="0"/>
              <a:t>Data can be Inserted, Updated, Deleted</a:t>
            </a:r>
          </a:p>
          <a:p>
            <a:r>
              <a:rPr lang="en-US" dirty="0"/>
              <a:t>Can be Created on a </a:t>
            </a:r>
            <a:r>
              <a:rPr lang="en-US" dirty="0" err="1"/>
              <a:t>FileGroup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“Virtual” Table</a:t>
            </a:r>
          </a:p>
          <a:p>
            <a:r>
              <a:rPr lang="en-US" dirty="0"/>
              <a:t>Can be Indexed</a:t>
            </a:r>
          </a:p>
          <a:p>
            <a:r>
              <a:rPr lang="en-US" dirty="0"/>
              <a:t>Can be Partitioned*</a:t>
            </a:r>
          </a:p>
          <a:p>
            <a:r>
              <a:rPr lang="en-US" dirty="0"/>
              <a:t>Data can be Inserted, Updated, Deleted*</a:t>
            </a:r>
          </a:p>
          <a:p>
            <a:r>
              <a:rPr lang="en-US" dirty="0"/>
              <a:t>Can be Created on a </a:t>
            </a:r>
            <a:r>
              <a:rPr lang="en-US" dirty="0" err="1"/>
              <a:t>FileGroup</a:t>
            </a:r>
            <a:r>
              <a:rPr lang="en-US" dirty="0"/>
              <a:t> if indexed</a:t>
            </a:r>
          </a:p>
          <a:p>
            <a:r>
              <a:rPr lang="en-US" dirty="0"/>
              <a:t>Can be a product of tables joined together</a:t>
            </a:r>
          </a:p>
          <a:p>
            <a:r>
              <a:rPr lang="en-US" dirty="0"/>
              <a:t>Easy way to excluded/included columns to satisfy a query</a:t>
            </a:r>
          </a:p>
          <a:p>
            <a:r>
              <a:rPr lang="en-US" dirty="0"/>
              <a:t>Can be useful for security</a:t>
            </a:r>
          </a:p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838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Tables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172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Views</a:t>
            </a:r>
          </a:p>
        </p:txBody>
      </p:sp>
    </p:spTree>
    <p:extLst>
      <p:ext uri="{BB962C8B-B14F-4D97-AF65-F5344CB8AC3E}">
        <p14:creationId xmlns:p14="http://schemas.microsoft.com/office/powerpoint/2010/main" val="1935620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Table Expression - CTE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a view but only exists during runtime</a:t>
            </a:r>
          </a:p>
          <a:p>
            <a:pPr lvl="1"/>
            <a:r>
              <a:rPr lang="en-US" dirty="0"/>
              <a:t>Result Set is Temporary</a:t>
            </a:r>
          </a:p>
          <a:p>
            <a:pPr lvl="1"/>
            <a:r>
              <a:rPr lang="en-US" dirty="0"/>
              <a:t>A view can be created out of a CTE</a:t>
            </a:r>
          </a:p>
          <a:p>
            <a:r>
              <a:rPr lang="en-US" dirty="0"/>
              <a:t>Very good for recursive queries</a:t>
            </a:r>
          </a:p>
          <a:p>
            <a:pPr lvl="1"/>
            <a:r>
              <a:rPr lang="en-US" dirty="0"/>
              <a:t>For example, building a hierarchy based on Manager-Employee relationships</a:t>
            </a:r>
          </a:p>
          <a:p>
            <a:r>
              <a:rPr lang="en-US" dirty="0"/>
              <a:t>Good for Complex Queries or rewriting Queries that have subqueries</a:t>
            </a:r>
          </a:p>
          <a:p>
            <a:r>
              <a:rPr lang="en-US" dirty="0"/>
              <a:t>No statistics are maintained and cannot be indexed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728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Tables, Views, and CTEs</a:t>
            </a:r>
          </a:p>
        </p:txBody>
      </p:sp>
    </p:spTree>
    <p:extLst>
      <p:ext uri="{BB962C8B-B14F-4D97-AF65-F5344CB8AC3E}">
        <p14:creationId xmlns:p14="http://schemas.microsoft.com/office/powerpoint/2010/main" val="1589094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Temporary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Used to hold data for the duration of a transaction</a:t>
            </a:r>
          </a:p>
          <a:p>
            <a:r>
              <a:rPr lang="en-US" dirty="0"/>
              <a:t>Defined by using the @ symbol</a:t>
            </a:r>
          </a:p>
          <a:p>
            <a:r>
              <a:rPr lang="en-US" dirty="0"/>
              <a:t>Can be defined as Tables*</a:t>
            </a:r>
          </a:p>
          <a:p>
            <a:r>
              <a:rPr lang="en-US" dirty="0"/>
              <a:t>@Tables use </a:t>
            </a:r>
            <a:r>
              <a:rPr lang="en-US" dirty="0" err="1"/>
              <a:t>TempDB</a:t>
            </a:r>
            <a:r>
              <a:rPr lang="en-US" dirty="0"/>
              <a:t>, not just in memory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Used to hold data for the duration of a session, or globally</a:t>
            </a:r>
          </a:p>
          <a:p>
            <a:r>
              <a:rPr lang="en-US" dirty="0"/>
              <a:t>Defined by using # (local) or ## (global) before defining the object</a:t>
            </a:r>
          </a:p>
          <a:p>
            <a:r>
              <a:rPr lang="en-US" dirty="0"/>
              <a:t>Can be defined as Tables</a:t>
            </a:r>
          </a:p>
          <a:p>
            <a:r>
              <a:rPr lang="en-US" dirty="0"/>
              <a:t>Uses </a:t>
            </a:r>
            <a:r>
              <a:rPr lang="en-US" dirty="0" err="1"/>
              <a:t>TempDB</a:t>
            </a:r>
            <a:endParaRPr lang="en-US" dirty="0"/>
          </a:p>
          <a:p>
            <a:r>
              <a:rPr lang="en-US" dirty="0"/>
              <a:t>Can be used to create temporary Stored Procedures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838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Variables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172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Temporary Objects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7999" y="6176963"/>
            <a:ext cx="81944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http://blog.sqlauthority.com/2014/12/23/sql-server-story-of-temporary-objects/</a:t>
            </a:r>
          </a:p>
        </p:txBody>
      </p:sp>
    </p:spTree>
    <p:extLst>
      <p:ext uri="{BB962C8B-B14F-4D97-AF65-F5344CB8AC3E}">
        <p14:creationId xmlns:p14="http://schemas.microsoft.com/office/powerpoint/2010/main" val="247014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Variables and Temporary Objects</a:t>
            </a:r>
          </a:p>
        </p:txBody>
      </p:sp>
    </p:spTree>
    <p:extLst>
      <p:ext uri="{BB962C8B-B14F-4D97-AF65-F5344CB8AC3E}">
        <p14:creationId xmlns:p14="http://schemas.microsoft.com/office/powerpoint/2010/main" val="120501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Stored Procedures &amp;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Code is Reusable</a:t>
            </a:r>
          </a:p>
          <a:p>
            <a:r>
              <a:rPr lang="en-US" dirty="0"/>
              <a:t>Execution plan can be stored in plan cache</a:t>
            </a:r>
          </a:p>
          <a:p>
            <a:r>
              <a:rPr lang="en-US" dirty="0"/>
              <a:t>Programmatic way of grouping SQL queries to do a particular function of 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274733" cy="4351338"/>
          </a:xfrm>
        </p:spPr>
        <p:txBody>
          <a:bodyPr/>
          <a:lstStyle/>
          <a:p>
            <a:r>
              <a:rPr lang="en-US" dirty="0"/>
              <a:t>Code is Reusable</a:t>
            </a:r>
          </a:p>
          <a:p>
            <a:r>
              <a:rPr lang="en-US" dirty="0"/>
              <a:t>Execution plan can be stored in plan cache</a:t>
            </a:r>
          </a:p>
          <a:p>
            <a:r>
              <a:rPr lang="en-US" dirty="0"/>
              <a:t>Two Types – Scalar and Table Valued</a:t>
            </a:r>
          </a:p>
          <a:p>
            <a:r>
              <a:rPr lang="en-US" dirty="0"/>
              <a:t>Scalar Functions are called from within a Query and are accessed row by row</a:t>
            </a:r>
          </a:p>
          <a:p>
            <a:r>
              <a:rPr lang="en-US" dirty="0"/>
              <a:t>Table valued Functions are called like a Table/View and can be used in Joins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838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Stored Procedures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172200" y="1095596"/>
            <a:ext cx="3036711" cy="730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58689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theme/theme1.xml><?xml version="1.0" encoding="utf-8"?>
<a:theme xmlns:a="http://schemas.openxmlformats.org/drawingml/2006/main" name="MVA - templat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MVA - template</Template>
  <TotalTime>144</TotalTime>
  <Words>404</Words>
  <Application>Microsoft Office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Segoe UI Light</vt:lpstr>
      <vt:lpstr>MVA - template</vt:lpstr>
      <vt:lpstr>1_Office Theme</vt:lpstr>
      <vt:lpstr>2_Office Theme</vt:lpstr>
      <vt:lpstr>3_Office Theme</vt:lpstr>
      <vt:lpstr>SQL Development Basics - باللغة العربية</vt:lpstr>
      <vt:lpstr>Agenda</vt:lpstr>
      <vt:lpstr>DML &amp; DDL</vt:lpstr>
      <vt:lpstr>Tables &amp; Views</vt:lpstr>
      <vt:lpstr>Common Table Expression - CTE</vt:lpstr>
      <vt:lpstr>Demo</vt:lpstr>
      <vt:lpstr>Variables and Temporary Objects</vt:lpstr>
      <vt:lpstr>Demo</vt:lpstr>
      <vt:lpstr>Stored Procedures &amp; Functions</vt:lpstr>
      <vt:lpstr>Triggers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Development Basics</dc:title>
  <dc:creator>Ayman El-Ghazali</dc:creator>
  <cp:lastModifiedBy>Ayman El-Ghazali</cp:lastModifiedBy>
  <cp:revision>24</cp:revision>
  <dcterms:created xsi:type="dcterms:W3CDTF">2016-03-25T18:07:36Z</dcterms:created>
  <dcterms:modified xsi:type="dcterms:W3CDTF">2016-03-27T17:41:04Z</dcterms:modified>
</cp:coreProperties>
</file>

<file path=docProps/thumbnail.jpeg>
</file>